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</p:sldMasterIdLst>
  <p:notesMasterIdLst>
    <p:notesMasterId r:id="rId14"/>
  </p:notesMasterIdLst>
  <p:sldIdLst>
    <p:sldId id="2145706309" r:id="rId6"/>
    <p:sldId id="2147468713" r:id="rId7"/>
    <p:sldId id="2147468714" r:id="rId8"/>
    <p:sldId id="2145706314" r:id="rId9"/>
    <p:sldId id="2147468715" r:id="rId10"/>
    <p:sldId id="2147468716" r:id="rId11"/>
    <p:sldId id="2147468717" r:id="rId12"/>
    <p:sldId id="2147468718" r:id="rId1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vised version" id="{1911D99C-45DC-4369-9147-4A3A2B8C5C7F}">
          <p14:sldIdLst>
            <p14:sldId id="2145706309"/>
            <p14:sldId id="2147468713"/>
            <p14:sldId id="2147468714"/>
            <p14:sldId id="2145706314"/>
            <p14:sldId id="2147468715"/>
            <p14:sldId id="2147468716"/>
            <p14:sldId id="2147468717"/>
            <p14:sldId id="214746871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877511-E88A-4DD8-4B01-FA30C777DCF2}" name="Heather Hickman" initials="HH" userId="S::heather.hickman@cqc.org.uk::87938920-ab90-4e51-bbeb-434c580bbdd3" providerId="AD"/>
  <p188:author id="{D03EC358-5BEA-A8AC-2FCC-F2B95B85B4A1}" name="Ellen Fernandez" initials="EF" userId="S::ellen.fernandez@cqc.org.uk::45ae4185-4494-4a1f-bb63-5a21edf813b1" providerId="AD"/>
  <p188:author id="{BA17E360-D5BC-F0A1-6E1B-87757ABDEED0}" name="Chris Gallant" initials="CG" userId="S::Chris.Gallant@cqc.org.uk::f213ea43-9fa2-4ae0-a458-63a8df5506f7" providerId="AD"/>
  <p188:author id="{42FC5787-5E05-A250-0DEE-73AD72590187}" name="Chris Gallant" initials="CG" userId="S::chris.gallant@cqc.org.uk::f213ea43-9fa2-4ae0-a458-63a8df5506f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CEF1046-78E4-4B9A-B997-8DD6AE5D423C}" type="datetimeFigureOut"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B0D1DBC-7D25-4BE3-9FD6-EC1BF5D1B5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6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064">
              <a:defRPr/>
            </a:pPr>
            <a:fld id="{A1D2AD3E-D472-4316-B3E6-D491A475E252}" type="slidenum">
              <a:rPr lang="en-GB">
                <a:solidFill>
                  <a:prstClr val="black"/>
                </a:solidFill>
                <a:latin typeface="Aptos" panose="02110004020202020204"/>
              </a:rPr>
              <a:pPr defTabSz="966064">
                <a:defRPr/>
              </a:pPr>
              <a:t>2</a:t>
            </a:fld>
            <a:endParaRPr lang="en-GB">
              <a:solidFill>
                <a:prstClr val="black"/>
              </a:solidFill>
              <a:latin typeface="Aptos" panose="021100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85372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A1C0BA-FE40-4127-BEB9-27261975052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275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A1C0BA-FE40-4127-BEB9-27261975052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060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A1C0BA-FE40-4127-BEB9-27261975052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041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A1C0BA-FE40-4127-BEB9-27261975052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17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A1C0BA-FE40-4127-BEB9-27261975052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6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35978-F539-FAFD-9015-6340A5B28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ED347-448D-6FCA-123D-D2DF131D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4C90-FD02-48EF-AAFD-BDE9820E94FE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7970C-207F-1D4F-F8A0-C431BA2F0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43984-D497-218D-6264-97DD2F64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921BB-2D06-40AE-8A27-549880B29C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94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5"/>
          <p:cNvSpPr>
            <a:spLocks noChangeArrowheads="1"/>
          </p:cNvSpPr>
          <p:nvPr/>
        </p:nvSpPr>
        <p:spPr bwMode="ltGray">
          <a:xfrm flipV="1">
            <a:off x="599018" y="2043113"/>
            <a:ext cx="8157633" cy="2159000"/>
          </a:xfrm>
          <a:prstGeom prst="roundRect">
            <a:avLst>
              <a:gd name="adj" fmla="val 4407"/>
            </a:avLst>
          </a:prstGeom>
          <a:solidFill>
            <a:srgbClr val="5F28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pic>
        <p:nvPicPr>
          <p:cNvPr id="5" name="Picture 146" descr="CQC_logo_CMY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0" y="971551"/>
            <a:ext cx="3606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McK Title Elements" hidden="1"/>
          <p:cNvGrpSpPr>
            <a:grpSpLocks/>
          </p:cNvGrpSpPr>
          <p:nvPr/>
        </p:nvGrpSpPr>
        <p:grpSpPr bwMode="auto">
          <a:xfrm>
            <a:off x="863600" y="5246688"/>
            <a:ext cx="6714067" cy="493712"/>
            <a:chOff x="1663" y="3106"/>
            <a:chExt cx="3109" cy="305"/>
          </a:xfrm>
        </p:grpSpPr>
        <p:sp>
          <p:nvSpPr>
            <p:cNvPr id="7" name="McK Document type"/>
            <p:cNvSpPr txBox="1">
              <a:spLocks noChangeArrowheads="1"/>
            </p:cNvSpPr>
            <p:nvPr/>
          </p:nvSpPr>
          <p:spPr bwMode="gray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>
                  <a:solidFill>
                    <a:srgbClr val="000000"/>
                  </a:solidFill>
                  <a:latin typeface="Arial"/>
                  <a:ea typeface="+mn-ea"/>
                  <a:cs typeface="+mn-cs"/>
                </a:rPr>
                <a:t>Document type</a:t>
              </a:r>
            </a:p>
          </p:txBody>
        </p:sp>
        <p:sp>
          <p:nvSpPr>
            <p:cNvPr id="8" name="McK Date"/>
            <p:cNvSpPr txBox="1">
              <a:spLocks noChangeArrowheads="1"/>
            </p:cNvSpPr>
            <p:nvPr/>
          </p:nvSpPr>
          <p:spPr bwMode="gray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>
                  <a:solidFill>
                    <a:srgbClr val="000000"/>
                  </a:solidFill>
                  <a:latin typeface="Arial"/>
                  <a:ea typeface="+mn-ea"/>
                  <a:cs typeface="+mn-cs"/>
                </a:rPr>
                <a:t>Date</a:t>
              </a:r>
            </a:p>
          </p:txBody>
        </p:sp>
      </p:grp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63601" y="3391907"/>
            <a:ext cx="7611033" cy="307777"/>
          </a:xfrm>
        </p:spPr>
        <p:txBody>
          <a:bodyPr/>
          <a:lstStyle>
            <a:lvl1pPr>
              <a:defRPr sz="2000" baseline="0">
                <a:solidFill>
                  <a:schemeClr val="bg1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GB" noProof="0"/>
              <a:t>Click to edit Master subtitle style</a:t>
            </a:r>
            <a:endParaRPr lang="en-US" noProof="0"/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863601" y="2190589"/>
            <a:ext cx="7611033" cy="538609"/>
          </a:xfrm>
          <a:prstGeom prst="rect">
            <a:avLst/>
          </a:prstGeom>
        </p:spPr>
        <p:txBody>
          <a:bodyPr anchor="t"/>
          <a:lstStyle>
            <a:lvl1pPr>
              <a:defRPr sz="3500" b="0" baseline="0">
                <a:solidFill>
                  <a:schemeClr val="bg1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GB" noProof="0"/>
              <a:t>Click to edit Master title style</a:t>
            </a:r>
            <a:endParaRPr lang="en-US" noProof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016213" y="6511677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tx2"/>
                </a:solidFill>
              </a:rPr>
              <a:t>Policy and Strategy Team</a:t>
            </a:r>
          </a:p>
        </p:txBody>
      </p:sp>
    </p:spTree>
    <p:extLst>
      <p:ext uri="{BB962C8B-B14F-4D97-AF65-F5344CB8AC3E}">
        <p14:creationId xmlns:p14="http://schemas.microsoft.com/office/powerpoint/2010/main" val="331792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rp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05D2C-D0CC-42E8-9949-5A5502952A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948" y="326066"/>
            <a:ext cx="10515600" cy="3102935"/>
          </a:xfrm>
          <a:prstGeom prst="rect">
            <a:avLst/>
          </a:prstGeom>
        </p:spPr>
        <p:txBody>
          <a:bodyPr/>
          <a:lstStyle>
            <a:lvl1pPr>
              <a:defRPr sz="9600" b="1"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DA207B9-1364-4BEE-9442-FB1C2F89B7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0948" y="3910212"/>
            <a:ext cx="10515600" cy="960801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D2ABC5F-BF6D-4627-96BB-0F1F89C800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0948" y="5168443"/>
            <a:ext cx="10515600" cy="767655"/>
          </a:xfrm>
        </p:spPr>
        <p:txBody>
          <a:bodyPr/>
          <a:lstStyle>
            <a:lvl1pPr>
              <a:defRPr sz="4267" b="0">
                <a:latin typeface="+mn-lt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Month, Year</a:t>
            </a:r>
          </a:p>
        </p:txBody>
      </p:sp>
    </p:spTree>
    <p:extLst>
      <p:ext uri="{BB962C8B-B14F-4D97-AF65-F5344CB8AC3E}">
        <p14:creationId xmlns:p14="http://schemas.microsoft.com/office/powerpoint/2010/main" val="314387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det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FEF2EA-1063-4E84-98D8-1EC3C0F80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842" y="436522"/>
            <a:ext cx="10972319" cy="1325033"/>
          </a:xfrm>
          <a:prstGeom prst="rect">
            <a:avLst/>
          </a:prstGeom>
        </p:spPr>
        <p:txBody>
          <a:bodyPr/>
          <a:lstStyle>
            <a:lvl1pPr>
              <a:defRPr sz="5333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hape 8">
            <a:extLst>
              <a:ext uri="{FF2B5EF4-FFF2-40B4-BE49-F238E27FC236}">
                <a16:creationId xmlns:a16="http://schemas.microsoft.com/office/drawing/2014/main" id="{628A8322-546D-4F39-A2EF-5E9FF2B148A5}"/>
              </a:ext>
            </a:extLst>
          </p:cNvPr>
          <p:cNvSpPr txBox="1">
            <a:spLocks noGrp="1"/>
          </p:cNvSpPr>
          <p:nvPr>
            <p:ph idx="1" hasCustomPrompt="1"/>
          </p:nvPr>
        </p:nvSpPr>
        <p:spPr>
          <a:xfrm>
            <a:off x="609842" y="2900863"/>
            <a:ext cx="10972319" cy="10562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4267" b="0" i="0"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Key points here</a:t>
            </a:r>
          </a:p>
        </p:txBody>
      </p:sp>
    </p:spTree>
    <p:extLst>
      <p:ext uri="{BB962C8B-B14F-4D97-AF65-F5344CB8AC3E}">
        <p14:creationId xmlns:p14="http://schemas.microsoft.com/office/powerpoint/2010/main" val="32139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AE29E-1597-4A94-8CEE-81C720C2A132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rgbClr val="6D2E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64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BEBA1-7E28-4A1B-8C9C-8CBE1B2310FD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rgbClr val="6D2E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50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13" Type="http://schemas.openxmlformats.org/officeDocument/2006/relationships/tags" Target="../tags/tag10.xml"/><Relationship Id="rId18" Type="http://schemas.openxmlformats.org/officeDocument/2006/relationships/tags" Target="../tags/tag15.xml"/><Relationship Id="rId3" Type="http://schemas.openxmlformats.org/officeDocument/2006/relationships/theme" Target="../theme/theme1.xml"/><Relationship Id="rId21" Type="http://schemas.openxmlformats.org/officeDocument/2006/relationships/image" Target="../media/image2.emf"/><Relationship Id="rId7" Type="http://schemas.openxmlformats.org/officeDocument/2006/relationships/tags" Target="../tags/tag4.xml"/><Relationship Id="rId12" Type="http://schemas.openxmlformats.org/officeDocument/2006/relationships/tags" Target="../tags/tag9.xml"/><Relationship Id="rId17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3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5" Type="http://schemas.openxmlformats.org/officeDocument/2006/relationships/tags" Target="../tags/tag2.xml"/><Relationship Id="rId15" Type="http://schemas.openxmlformats.org/officeDocument/2006/relationships/tags" Target="../tags/tag12.xml"/><Relationship Id="rId10" Type="http://schemas.openxmlformats.org/officeDocument/2006/relationships/tags" Target="../tags/tag7.xml"/><Relationship Id="rId19" Type="http://schemas.openxmlformats.org/officeDocument/2006/relationships/oleObject" Target="../embeddings/oleObject1.bin"/><Relationship Id="rId4" Type="http://schemas.openxmlformats.org/officeDocument/2006/relationships/tags" Target="../tags/tag1.xml"/><Relationship Id="rId9" Type="http://schemas.openxmlformats.org/officeDocument/2006/relationships/tags" Target="../tags/tag6.xml"/><Relationship Id="rId14" Type="http://schemas.openxmlformats.org/officeDocument/2006/relationships/tags" Target="../tags/tag1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620"/>
          <p:cNvGraphicFramePr>
            <a:graphicFrameLocks/>
          </p:cNvGraphicFramePr>
          <p:nvPr/>
        </p:nvGraphicFramePr>
        <p:xfrm>
          <a:off x="1" y="1"/>
          <a:ext cx="2159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38100" imgH="38100" progId="">
                  <p:embed/>
                </p:oleObj>
              </mc:Choice>
              <mc:Fallback>
                <p:oleObj name="think-cell Slide" r:id="rId19" imgW="38100" imgH="38100" progId="">
                  <p:embed/>
                  <p:pic>
                    <p:nvPicPr>
                      <p:cNvPr id="1026" name="Object 620"/>
                      <p:cNvPicPr>
                        <a:picLocks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1"/>
                        <a:ext cx="2159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AutoShape 181"/>
          <p:cNvSpPr>
            <a:spLocks noChangeArrowheads="1"/>
          </p:cNvSpPr>
          <p:nvPr/>
        </p:nvSpPr>
        <p:spPr bwMode="ltGray">
          <a:xfrm>
            <a:off x="577851" y="449263"/>
            <a:ext cx="11036300" cy="990600"/>
          </a:xfrm>
          <a:prstGeom prst="roundRect">
            <a:avLst>
              <a:gd name="adj" fmla="val 721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28" name="Line 182"/>
          <p:cNvSpPr>
            <a:spLocks noChangeShapeType="1"/>
          </p:cNvSpPr>
          <p:nvPr/>
        </p:nvSpPr>
        <p:spPr bwMode="auto">
          <a:xfrm flipH="1">
            <a:off x="577851" y="6505575"/>
            <a:ext cx="11036300" cy="0"/>
          </a:xfrm>
          <a:prstGeom prst="line">
            <a:avLst/>
          </a:prstGeom>
          <a:noFill/>
          <a:ln w="12700">
            <a:solidFill>
              <a:srgbClr val="5F2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9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3184" y="1335089"/>
            <a:ext cx="10953749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McK 1. On-page tracker" hidden="1"/>
          <p:cNvSpPr>
            <a:spLocks noChangeArrowheads="1"/>
          </p:cNvSpPr>
          <p:nvPr/>
        </p:nvSpPr>
        <p:spPr bwMode="gray">
          <a:xfrm>
            <a:off x="838200" y="214314"/>
            <a:ext cx="85921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gray">
          <a:xfrm>
            <a:off x="838201" y="1449389"/>
            <a:ext cx="5856817" cy="2508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>
                <a:solidFill>
                  <a:srgbClr val="808080"/>
                </a:solidFill>
                <a:latin typeface="Arial"/>
                <a:ea typeface="+mn-ea"/>
                <a:cs typeface="+mn-cs"/>
              </a:rPr>
              <a:t>Unit of measure</a:t>
            </a:r>
          </a:p>
        </p:txBody>
      </p:sp>
      <p:grpSp>
        <p:nvGrpSpPr>
          <p:cNvPr id="1032" name="ACET" hidden="1"/>
          <p:cNvGrpSpPr>
            <a:grpSpLocks/>
          </p:cNvGrpSpPr>
          <p:nvPr/>
        </p:nvGrpSpPr>
        <p:grpSpPr bwMode="auto">
          <a:xfrm>
            <a:off x="1976967" y="2333626"/>
            <a:ext cx="5799667" cy="517525"/>
            <a:chOff x="915" y="710"/>
            <a:chExt cx="2686" cy="320"/>
          </a:xfrm>
        </p:grpSpPr>
        <p:cxnSp>
          <p:nvCxnSpPr>
            <p:cNvPr id="1081" name="AutoShape 249"/>
            <p:cNvCxnSpPr>
              <a:cxnSpLocks noChangeShapeType="1"/>
              <a:stCxn id="1082" idx="4"/>
              <a:endCxn id="1082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82" name="AutoShape 250"/>
            <p:cNvSpPr>
              <a:spLocks noChangeArrowheads="1"/>
            </p:cNvSpPr>
            <p:nvPr/>
          </p:nvSpPr>
          <p:spPr bwMode="gray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Title</a:t>
              </a:r>
            </a:p>
            <a:p>
              <a:r>
                <a:rPr lang="en-US" sz="160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Slide Number"/>
          <p:cNvSpPr txBox="1">
            <a:spLocks/>
          </p:cNvSpPr>
          <p:nvPr/>
        </p:nvSpPr>
        <p:spPr bwMode="auto">
          <a:xfrm>
            <a:off x="11494253" y="6615713"/>
            <a:ext cx="141064" cy="138499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>
              <a:defRPr/>
            </a:pPr>
            <a:fld id="{776F11EB-490B-5A44-B1E2-FD00F8071778}" type="slidenum">
              <a:rPr lang="en-US" sz="900" smtClean="0">
                <a:solidFill>
                  <a:srgbClr val="651863"/>
                </a:solidFill>
                <a:ea typeface="+mn-ea"/>
                <a:cs typeface="+mn-cs"/>
              </a:rPr>
              <a:pPr algn="r">
                <a:defRPr/>
              </a:pPr>
              <a:t>‹#›</a:t>
            </a:fld>
            <a:endParaRPr lang="en-US" sz="900">
              <a:solidFill>
                <a:srgbClr val="651863"/>
              </a:solidFill>
              <a:ea typeface="+mn-ea"/>
              <a:cs typeface="+mn-cs"/>
            </a:endParaRPr>
          </a:p>
        </p:txBody>
      </p:sp>
      <p:grpSp>
        <p:nvGrpSpPr>
          <p:cNvPr id="1034" name="McK Slide Elements" hidden="1"/>
          <p:cNvGrpSpPr>
            <a:grpSpLocks/>
          </p:cNvGrpSpPr>
          <p:nvPr/>
        </p:nvGrpSpPr>
        <p:grpSpPr bwMode="auto">
          <a:xfrm>
            <a:off x="838201" y="6323013"/>
            <a:ext cx="10697633" cy="444500"/>
            <a:chOff x="75" y="3891"/>
            <a:chExt cx="5583" cy="274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gray">
            <a:xfrm>
              <a:off x="75" y="3891"/>
              <a:ext cx="5583" cy="9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>
                  <a:solidFill>
                    <a:srgbClr val="000000"/>
                  </a:solidFill>
                  <a:latin typeface="Arial"/>
                  <a:ea typeface="+mn-ea"/>
                  <a:cs typeface="+mn-cs"/>
                </a:rPr>
                <a:t>1 Footnote</a:t>
              </a:r>
            </a:p>
          </p:txBody>
        </p:sp>
        <p:sp>
          <p:nvSpPr>
            <p:cNvPr id="1080" name="McK 5. Source"/>
            <p:cNvSpPr>
              <a:spLocks noChangeArrowheads="1"/>
            </p:cNvSpPr>
            <p:nvPr/>
          </p:nvSpPr>
          <p:spPr bwMode="gray">
            <a:xfrm>
              <a:off x="75" y="4070"/>
              <a:ext cx="5385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600" indent="-609600" defTabSz="912813"/>
              <a:r>
                <a:rPr lang="en-US" sz="100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035" name="LegendBoxes" hidden="1"/>
          <p:cNvGrpSpPr>
            <a:grpSpLocks/>
          </p:cNvGrpSpPr>
          <p:nvPr/>
        </p:nvGrpSpPr>
        <p:grpSpPr bwMode="auto">
          <a:xfrm>
            <a:off x="10342030" y="1512888"/>
            <a:ext cx="855735" cy="1014380"/>
            <a:chOff x="4936" y="176"/>
            <a:chExt cx="396" cy="626"/>
          </a:xfrm>
        </p:grpSpPr>
        <p:sp>
          <p:nvSpPr>
            <p:cNvPr id="1071" name="Legend1"/>
            <p:cNvSpPr>
              <a:spLocks noChangeArrowheads="1"/>
            </p:cNvSpPr>
            <p:nvPr/>
          </p:nvSpPr>
          <p:spPr bwMode="gray">
            <a:xfrm>
              <a:off x="5096" y="176"/>
              <a:ext cx="23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72" name="LegendRectangle1"/>
            <p:cNvSpPr>
              <a:spLocks noChangeArrowheads="1"/>
            </p:cNvSpPr>
            <p:nvPr/>
          </p:nvSpPr>
          <p:spPr bwMode="gray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073" name="Legend2"/>
            <p:cNvSpPr>
              <a:spLocks noChangeArrowheads="1"/>
            </p:cNvSpPr>
            <p:nvPr/>
          </p:nvSpPr>
          <p:spPr bwMode="gray">
            <a:xfrm>
              <a:off x="5096" y="346"/>
              <a:ext cx="23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74" name="LegendRectangle2"/>
            <p:cNvSpPr>
              <a:spLocks noChangeArrowheads="1"/>
            </p:cNvSpPr>
            <p:nvPr/>
          </p:nvSpPr>
          <p:spPr bwMode="gray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075" name="Legend3"/>
            <p:cNvSpPr>
              <a:spLocks noChangeArrowheads="1"/>
            </p:cNvSpPr>
            <p:nvPr/>
          </p:nvSpPr>
          <p:spPr bwMode="gray">
            <a:xfrm>
              <a:off x="5096" y="517"/>
              <a:ext cx="23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76" name="LegendRectangle3"/>
            <p:cNvSpPr>
              <a:spLocks noChangeArrowheads="1"/>
            </p:cNvSpPr>
            <p:nvPr/>
          </p:nvSpPr>
          <p:spPr bwMode="gray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077" name="Legend4"/>
            <p:cNvSpPr>
              <a:spLocks noChangeArrowheads="1"/>
            </p:cNvSpPr>
            <p:nvPr/>
          </p:nvSpPr>
          <p:spPr bwMode="gray">
            <a:xfrm>
              <a:off x="5096" y="688"/>
              <a:ext cx="23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78" name="LegendRectangle4"/>
            <p:cNvSpPr>
              <a:spLocks noChangeArrowheads="1"/>
            </p:cNvSpPr>
            <p:nvPr/>
          </p:nvSpPr>
          <p:spPr bwMode="gray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LegendLines" hidden="1"/>
          <p:cNvGrpSpPr>
            <a:grpSpLocks/>
          </p:cNvGrpSpPr>
          <p:nvPr/>
        </p:nvGrpSpPr>
        <p:grpSpPr bwMode="auto">
          <a:xfrm>
            <a:off x="9922931" y="1512888"/>
            <a:ext cx="1274850" cy="742915"/>
            <a:chOff x="4750" y="176"/>
            <a:chExt cx="590" cy="458"/>
          </a:xfrm>
        </p:grpSpPr>
        <p:sp>
          <p:nvSpPr>
            <p:cNvPr id="40" name="LineLegend1"/>
            <p:cNvSpPr>
              <a:spLocks noChangeShapeType="1"/>
            </p:cNvSpPr>
            <p:nvPr/>
          </p:nvSpPr>
          <p:spPr bwMode="gray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60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LineLegend2"/>
            <p:cNvSpPr>
              <a:spLocks noChangeShapeType="1"/>
            </p:cNvSpPr>
            <p:nvPr/>
          </p:nvSpPr>
          <p:spPr bwMode="gray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60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LineLegend3"/>
            <p:cNvSpPr>
              <a:spLocks noChangeShapeType="1"/>
            </p:cNvSpPr>
            <p:nvPr/>
          </p:nvSpPr>
          <p:spPr bwMode="gray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60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68" name="Legend1"/>
            <p:cNvSpPr>
              <a:spLocks noChangeArrowheads="1"/>
            </p:cNvSpPr>
            <p:nvPr/>
          </p:nvSpPr>
          <p:spPr bwMode="gray">
            <a:xfrm>
              <a:off x="5104" y="176"/>
              <a:ext cx="23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69" name="Legend2"/>
            <p:cNvSpPr>
              <a:spLocks noChangeArrowheads="1"/>
            </p:cNvSpPr>
            <p:nvPr/>
          </p:nvSpPr>
          <p:spPr bwMode="gray">
            <a:xfrm>
              <a:off x="5104" y="344"/>
              <a:ext cx="23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70" name="Legend3"/>
            <p:cNvSpPr>
              <a:spLocks noChangeArrowheads="1"/>
            </p:cNvSpPr>
            <p:nvPr/>
          </p:nvSpPr>
          <p:spPr bwMode="gray">
            <a:xfrm>
              <a:off x="5104" y="520"/>
              <a:ext cx="236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1037" name="McKSticker" hidden="1"/>
          <p:cNvGrpSpPr>
            <a:grpSpLocks/>
          </p:cNvGrpSpPr>
          <p:nvPr/>
        </p:nvGrpSpPr>
        <p:grpSpPr bwMode="auto">
          <a:xfrm>
            <a:off x="10308067" y="1512888"/>
            <a:ext cx="1066895" cy="212366"/>
            <a:chOff x="7955901" y="285750"/>
            <a:chExt cx="784874" cy="207647"/>
          </a:xfrm>
        </p:grpSpPr>
        <p:sp>
          <p:nvSpPr>
            <p:cNvPr id="1062" name="StickerRectangle"/>
            <p:cNvSpPr>
              <a:spLocks noChangeArrowheads="1"/>
            </p:cNvSpPr>
            <p:nvPr/>
          </p:nvSpPr>
          <p:spPr bwMode="gray">
            <a:xfrm>
              <a:off x="7955901" y="285750"/>
              <a:ext cx="784874" cy="207647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2813">
                <a:buClr>
                  <a:srgbClr val="651863"/>
                </a:buClr>
              </a:pPr>
              <a:r>
                <a:rPr lang="en-US" sz="120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1063" name="AutoShape 31"/>
            <p:cNvCxnSpPr>
              <a:cxnSpLocks noChangeShapeType="1"/>
              <a:stCxn id="1062" idx="2"/>
              <a:endCxn id="1062" idx="4"/>
            </p:cNvCxnSpPr>
            <p:nvPr/>
          </p:nvCxnSpPr>
          <p:spPr bwMode="gray">
            <a:xfrm>
              <a:off x="7955901" y="285750"/>
              <a:ext cx="0" cy="207647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64" name="AutoShape 32"/>
            <p:cNvCxnSpPr>
              <a:cxnSpLocks noChangeShapeType="1"/>
              <a:stCxn id="1062" idx="4"/>
              <a:endCxn id="1062" idx="6"/>
            </p:cNvCxnSpPr>
            <p:nvPr/>
          </p:nvCxnSpPr>
          <p:spPr bwMode="gray">
            <a:xfrm>
              <a:off x="7955901" y="493397"/>
              <a:ext cx="784874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8" name="LegendMoons" hidden="1"/>
          <p:cNvGrpSpPr>
            <a:grpSpLocks/>
          </p:cNvGrpSpPr>
          <p:nvPr/>
        </p:nvGrpSpPr>
        <p:grpSpPr bwMode="auto">
          <a:xfrm>
            <a:off x="10253136" y="1512888"/>
            <a:ext cx="945789" cy="1333500"/>
            <a:chOff x="6655594" y="273840"/>
            <a:chExt cx="695958" cy="1306516"/>
          </a:xfrm>
        </p:grpSpPr>
        <p:grpSp>
          <p:nvGrpSpPr>
            <p:cNvPr id="1042" name="MoonLegend1"/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9" name="Oval 38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0" name="Arc 39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43" name="MoonLegend2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7" name="Oval 4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1694" y="2044"/>
                <a:ext cx="164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8" name="Arc 42"/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1694" y="2044"/>
                <a:ext cx="164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44" name="MoonLegend4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5" name="Oval 47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gray">
              <a:xfrm>
                <a:off x="4495" y="1198"/>
                <a:ext cx="164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6" name="Arc 48"/>
              <p:cNvSpPr>
                <a:spLocks noChangeAspect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4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45" name="MoonLegend5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63" name="Oval 50"/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gray">
              <a:xfrm>
                <a:off x="4495" y="1440"/>
                <a:ext cx="164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4" name="Oval 51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gray">
              <a:xfrm>
                <a:off x="4495" y="1440"/>
                <a:ext cx="164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046" name="Legend1"/>
            <p:cNvSpPr>
              <a:spLocks noChangeArrowheads="1"/>
            </p:cNvSpPr>
            <p:nvPr/>
          </p:nvSpPr>
          <p:spPr bwMode="gray">
            <a:xfrm>
              <a:off x="6976449" y="286283"/>
              <a:ext cx="375103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47" name="Legend2"/>
            <p:cNvSpPr>
              <a:spLocks noChangeArrowheads="1"/>
            </p:cNvSpPr>
            <p:nvPr/>
          </p:nvSpPr>
          <p:spPr bwMode="gray">
            <a:xfrm>
              <a:off x="6976449" y="561584"/>
              <a:ext cx="375103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48" name="Legend3"/>
            <p:cNvSpPr>
              <a:spLocks noChangeArrowheads="1"/>
            </p:cNvSpPr>
            <p:nvPr/>
          </p:nvSpPr>
          <p:spPr bwMode="gray">
            <a:xfrm>
              <a:off x="6976449" y="835330"/>
              <a:ext cx="375103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49" name="Legend4"/>
            <p:cNvSpPr>
              <a:spLocks noChangeArrowheads="1"/>
            </p:cNvSpPr>
            <p:nvPr/>
          </p:nvSpPr>
          <p:spPr bwMode="gray">
            <a:xfrm>
              <a:off x="6976449" y="1107522"/>
              <a:ext cx="375103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1050" name="Legend5"/>
            <p:cNvSpPr>
              <a:spLocks noChangeArrowheads="1"/>
            </p:cNvSpPr>
            <p:nvPr/>
          </p:nvSpPr>
          <p:spPr bwMode="gray">
            <a:xfrm>
              <a:off x="6976449" y="1382823"/>
              <a:ext cx="375103" cy="180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813">
                <a:buClr>
                  <a:srgbClr val="651863"/>
                </a:buClr>
              </a:pPr>
              <a:r>
                <a:rPr lang="en-US" sz="120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1051" name="MoonLegend3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61" name="Oval 47"/>
              <p:cNvSpPr>
                <a:spLocks noChangeAspect="1" noChangeArrowheads="1"/>
              </p:cNvSpPr>
              <p:nvPr>
                <p:custDataLst>
                  <p:tags r:id="rId9"/>
                </p:custDataLst>
              </p:nvPr>
            </p:nvSpPr>
            <p:spPr bwMode="gray">
              <a:xfrm>
                <a:off x="4495" y="1198"/>
                <a:ext cx="164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2" name="Arc 48"/>
              <p:cNvSpPr>
                <a:spLocks noChangeAspect="1"/>
              </p:cNvSpPr>
              <p:nvPr>
                <p:custDataLst>
                  <p:tags r:id="rId10"/>
                </p:custDataLst>
              </p:nvPr>
            </p:nvSpPr>
            <p:spPr bwMode="gray">
              <a:xfrm>
                <a:off x="4495" y="1198"/>
                <a:ext cx="164" cy="156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1039" name="Picture 4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66"/>
          <a:stretch>
            <a:fillRect/>
          </a:stretch>
        </p:blipFill>
        <p:spPr bwMode="auto">
          <a:xfrm>
            <a:off x="527051" y="6345239"/>
            <a:ext cx="1449916" cy="35877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527051" y="449264"/>
            <a:ext cx="10919883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41" name="Line 182"/>
          <p:cNvSpPr>
            <a:spLocks noChangeShapeType="1"/>
          </p:cNvSpPr>
          <p:nvPr/>
        </p:nvSpPr>
        <p:spPr bwMode="auto">
          <a:xfrm flipH="1">
            <a:off x="505885" y="1125538"/>
            <a:ext cx="11036300" cy="0"/>
          </a:xfrm>
          <a:prstGeom prst="line">
            <a:avLst/>
          </a:prstGeom>
          <a:noFill/>
          <a:ln w="12700">
            <a:solidFill>
              <a:srgbClr val="5F286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906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1" r:id="rId2"/>
  </p:sldLayoutIdLst>
  <p:hf hdr="0" ftr="0" dt="0"/>
  <p:txStyles>
    <p:titleStyle>
      <a:lvl1pPr algn="l" defTabSz="912813" rtl="0" eaLnBrk="1" fontAlgn="base" hangingPunct="1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1"/>
          </a:solidFill>
          <a:latin typeface="+mj-lt"/>
          <a:ea typeface="+mj-ea"/>
          <a:cs typeface="ＭＳ Ｐゴシック"/>
        </a:defRPr>
      </a:lvl1pPr>
      <a:lvl2pPr algn="l" defTabSz="912813" rtl="0" eaLnBrk="1" fontAlgn="base" hangingPunct="1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1"/>
          </a:solidFill>
          <a:latin typeface="Arial" charset="0"/>
          <a:ea typeface="ＭＳ Ｐゴシック"/>
          <a:cs typeface="ＭＳ Ｐゴシック"/>
        </a:defRPr>
      </a:lvl2pPr>
      <a:lvl3pPr algn="l" defTabSz="912813" rtl="0" eaLnBrk="1" fontAlgn="base" hangingPunct="1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1"/>
          </a:solidFill>
          <a:latin typeface="Arial" charset="0"/>
          <a:ea typeface="ＭＳ Ｐゴシック"/>
          <a:cs typeface="ＭＳ Ｐゴシック"/>
        </a:defRPr>
      </a:lvl3pPr>
      <a:lvl4pPr algn="l" defTabSz="912813" rtl="0" eaLnBrk="1" fontAlgn="base" hangingPunct="1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1"/>
          </a:solidFill>
          <a:latin typeface="Arial" charset="0"/>
          <a:ea typeface="ＭＳ Ｐゴシック"/>
          <a:cs typeface="ＭＳ Ｐゴシック"/>
        </a:defRPr>
      </a:lvl4pPr>
      <a:lvl5pPr algn="l" defTabSz="912813" rtl="0" eaLnBrk="1" fontAlgn="base" hangingPunct="1">
        <a:spcBef>
          <a:spcPct val="0"/>
        </a:spcBef>
        <a:spcAft>
          <a:spcPct val="0"/>
        </a:spcAft>
        <a:tabLst>
          <a:tab pos="274638" algn="l"/>
        </a:tabLst>
        <a:defRPr sz="2000" b="1">
          <a:solidFill>
            <a:schemeClr val="tx1"/>
          </a:solidFill>
          <a:latin typeface="Arial" charset="0"/>
          <a:ea typeface="ＭＳ Ｐゴシック"/>
          <a:cs typeface="ＭＳ Ｐゴシック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196850" indent="-195263" algn="l" defTabSz="91281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2pPr>
      <a:lvl3pPr marL="465138" indent="-266700" algn="l" defTabSz="91281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3pPr>
      <a:lvl4pPr marL="625475" indent="-157163" algn="l" defTabSz="91281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4pPr>
      <a:lvl5pPr marL="763588" indent="-131763" algn="l" defTabSz="91281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ＭＳ Ｐゴシック"/>
          <a:cs typeface="ＭＳ Ｐゴシック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609601" y="1604639"/>
            <a:ext cx="10972319" cy="397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r>
              <a:rPr lang="en-GB"/>
              <a:t>Key points here</a:t>
            </a:r>
            <a:br>
              <a:rPr lang="en-GB"/>
            </a:br>
            <a:r>
              <a:rPr lang="en-GB"/>
              <a:t>(minimum font size 32)</a:t>
            </a:r>
            <a:endParaRPr/>
          </a:p>
        </p:txBody>
      </p:sp>
      <p:sp>
        <p:nvSpPr>
          <p:cNvPr id="5" name="Shap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1" y="6309321"/>
            <a:ext cx="12192000" cy="561879"/>
          </a:xfrm>
          <a:prstGeom prst="rect">
            <a:avLst/>
          </a:prstGeom>
          <a:solidFill>
            <a:srgbClr val="5F2861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2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A978B9-95F6-4A52-A7AD-8F58E3352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4512" y="6405331"/>
            <a:ext cx="1344149" cy="42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5741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5333" b="1" i="0" u="none" strike="noStrike" cap="none" baseline="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841A90-0C8F-1300-6B0D-B42F6174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>
                <a:solidFill>
                  <a:srgbClr val="5F2861"/>
                </a:solidFill>
              </a:rPr>
              <a:t>Help us develop our guidance on rating and scoring</a:t>
            </a:r>
            <a:endParaRPr lang="en-GB" sz="8000">
              <a:solidFill>
                <a:srgbClr val="5F286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F883A-4742-A261-FA43-B746711F97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0948" y="5425897"/>
            <a:ext cx="11060052" cy="767655"/>
          </a:xfrm>
        </p:spPr>
        <p:txBody>
          <a:bodyPr/>
          <a:lstStyle/>
          <a:p>
            <a:pPr algn="r"/>
            <a:r>
              <a:rPr lang="en-GB" sz="2400"/>
              <a:t>Autumn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AECBA5-4460-5278-B59E-7EACB7F27B64}"/>
              </a:ext>
            </a:extLst>
          </p:cNvPr>
          <p:cNvSpPr txBox="1"/>
          <p:nvPr/>
        </p:nvSpPr>
        <p:spPr>
          <a:xfrm>
            <a:off x="858085" y="641237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bg1"/>
                </a:solidFill>
              </a:rPr>
              <a:t>Policy and Strategy team</a:t>
            </a:r>
          </a:p>
        </p:txBody>
      </p:sp>
    </p:spTree>
    <p:extLst>
      <p:ext uri="{BB962C8B-B14F-4D97-AF65-F5344CB8AC3E}">
        <p14:creationId xmlns:p14="http://schemas.microsoft.com/office/powerpoint/2010/main" val="338189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: Use the accesibility checker">
            <a:extLst>
              <a:ext uri="{FF2B5EF4-FFF2-40B4-BE49-F238E27FC236}">
                <a16:creationId xmlns:a16="http://schemas.microsoft.com/office/drawing/2014/main" id="{CFA1569F-194A-4D9F-B40A-BEA66F79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79" y="395555"/>
            <a:ext cx="10972319" cy="838605"/>
          </a:xfrm>
        </p:spPr>
        <p:txBody>
          <a:bodyPr lIns="91440" tIns="45720" rIns="91440" bIns="45720" anchor="t"/>
          <a:lstStyle/>
          <a:p>
            <a:r>
              <a:rPr lang="en-US" sz="3600" cap="none">
                <a:solidFill>
                  <a:srgbClr val="5F2861"/>
                </a:solidFill>
              </a:rPr>
              <a:t>Introduction</a:t>
            </a:r>
          </a:p>
        </p:txBody>
      </p:sp>
      <p:sp>
        <p:nvSpPr>
          <p:cNvPr id="8" name="Shape 23">
            <a:extLst>
              <a:ext uri="{FF2B5EF4-FFF2-40B4-BE49-F238E27FC236}">
                <a16:creationId xmlns:a16="http://schemas.microsoft.com/office/drawing/2014/main" id="{C7B347BB-8E6C-4A16-8C7C-F93A585E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779" y="1236542"/>
            <a:ext cx="10860119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 anchor="t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ct val="60000"/>
              </a:spcBef>
              <a:buClr>
                <a:srgbClr val="5F2861"/>
              </a:buClr>
              <a:buSzPct val="12000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ct val="50000"/>
              </a:spcBef>
              <a:buClr>
                <a:srgbClr val="5F2861"/>
              </a:buClr>
              <a:buSzPct val="12000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ct val="50000"/>
              </a:spcBef>
              <a:buFont typeface="Arial" pitchFamily="34" charset="0"/>
              <a:buChar char="-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ct val="50000"/>
              </a:spcBef>
              <a:buFont typeface="Wingdings 2" pitchFamily="18" charset="2"/>
              <a:buChar char="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ct val="50000"/>
              </a:spcBef>
              <a:buFont typeface="Wingdings 2" pitchFamily="18" charset="2"/>
              <a:buChar char="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Wingdings 2" pitchFamily="18" charset="2"/>
              <a:buChar char="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Wingdings 2" pitchFamily="18" charset="2"/>
              <a:buChar char="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Wingdings 2" pitchFamily="18" charset="2"/>
              <a:buChar char="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 typeface="Wingdings 2" pitchFamily="18" charset="2"/>
              <a:buChar char="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Providers and our own inspectors have told us they need more detailed descriptions of quality for ratings and scores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The reviews by Dr Penny Dash and Professor Sir Mike Richards also say this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We’d like your views 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the principles we use to decide ratings and scores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what we should publish to help people who use services to understand what good looks like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37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2977-6E39-F302-E884-9AA90F5F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>
                <a:solidFill>
                  <a:srgbClr val="5F2861"/>
                </a:solidFill>
              </a:rPr>
              <a:t>Describing levels of provider performance </a:t>
            </a:r>
            <a:r>
              <a:rPr lang="en-GB" sz="3600" b="0">
                <a:solidFill>
                  <a:srgbClr val="5F2861"/>
                </a:solidFill>
              </a:rPr>
              <a:t>– underlying principles (a)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90BC-4C28-B66E-9BEE-7C567A58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842" y="1761555"/>
            <a:ext cx="10972319" cy="105627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b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4 - Evidence</a:t>
            </a:r>
            <a:r>
              <a:rPr lang="en-US" sz="2400" b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 shows an exceptional standard of care/Outstanding rating</a:t>
            </a:r>
            <a:endParaRPr lang="en-GB" sz="2400">
              <a:solidFill>
                <a:srgbClr val="21212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Care, treatment and support exceed what the quality statement(s) and best practice describe.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Terms such as “exemplary” “creative” “innovative” are appropriate but with demonstrable impact</a:t>
            </a:r>
            <a:r>
              <a:rPr lang="en-US" sz="2400" b="1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on outcomes and people’s experiences.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Processes are fully embedded, and quality is consistent.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Going the extra mile to deliver high-quality person-centered care.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May see evidence of driving improvements for people beyond the </a:t>
            </a:r>
            <a:r>
              <a:rPr lang="en-US" sz="2400" err="1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organisation’s</a:t>
            </a: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direct realm – “selflessness”.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There are no breaches of regulations.</a:t>
            </a:r>
          </a:p>
          <a:p>
            <a:pPr lvl="0"/>
            <a:endParaRPr lang="en-GB" sz="2400"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74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2977-6E39-F302-E884-9AA90F5F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>
                <a:solidFill>
                  <a:srgbClr val="5F2861"/>
                </a:solidFill>
              </a:rPr>
              <a:t>Describing levels of provider performance </a:t>
            </a:r>
            <a:r>
              <a:rPr lang="en-GB" sz="3600" b="0">
                <a:solidFill>
                  <a:srgbClr val="5F2861"/>
                </a:solidFill>
              </a:rPr>
              <a:t>– underlying principles (b)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90BC-4C28-B66E-9BEE-7C567A58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842" y="1761555"/>
            <a:ext cx="10972319" cy="105627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3 - Evidence shows a good standard of care/Good rating</a:t>
            </a:r>
            <a:endParaRPr lang="en-GB" sz="2400">
              <a:solidFill>
                <a:srgbClr val="21212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Care, treatment and support is in line with the quality statement(s) and the accompanying best practice.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Regulations in the quality statement are met. There may be breaches within the key question, but these are not serious enough to warrant enforcement action.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/>
            <a:r>
              <a:rPr lang="en-GB" sz="1200"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GB" sz="1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31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2977-6E39-F302-E884-9AA90F5F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>
                <a:solidFill>
                  <a:srgbClr val="5F2861"/>
                </a:solidFill>
              </a:rPr>
              <a:t>Describing levels of provider performance </a:t>
            </a:r>
            <a:r>
              <a:rPr lang="en-GB" sz="3600" b="0">
                <a:solidFill>
                  <a:srgbClr val="5F2861"/>
                </a:solidFill>
              </a:rPr>
              <a:t>– underlying principles (c)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90BC-4C28-B66E-9BEE-7C567A58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842" y="1761555"/>
            <a:ext cx="10972319" cy="1056276"/>
          </a:xfrm>
        </p:spPr>
        <p:txBody>
          <a:bodyPr/>
          <a:lstStyle/>
          <a:p>
            <a:pPr marL="1600200" indent="-1600200"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2 - Evidence shows some shortfalls in the standard of care/ Requires Improvement rating</a:t>
            </a:r>
            <a:endParaRPr lang="en-GB" sz="2400">
              <a:solidFill>
                <a:srgbClr val="21212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“Sometimes” “not always” “not for all groups of people” “inconsistent”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There may be risks to people’s health, safety or wellbeing.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There may be one or more breaches of regulations.</a:t>
            </a:r>
          </a:p>
        </p:txBody>
      </p:sp>
    </p:spTree>
    <p:extLst>
      <p:ext uri="{BB962C8B-B14F-4D97-AF65-F5344CB8AC3E}">
        <p14:creationId xmlns:p14="http://schemas.microsoft.com/office/powerpoint/2010/main" val="1855914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2977-6E39-F302-E884-9AA90F5F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>
                <a:solidFill>
                  <a:srgbClr val="5F2861"/>
                </a:solidFill>
              </a:rPr>
              <a:t>Describing levels of provider performance </a:t>
            </a:r>
            <a:r>
              <a:rPr lang="en-GB" sz="3600" b="0">
                <a:solidFill>
                  <a:srgbClr val="5F2861"/>
                </a:solidFill>
              </a:rPr>
              <a:t>– underlying principles (d)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90BC-4C28-B66E-9BEE-7C567A58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842" y="1761555"/>
            <a:ext cx="10972319" cy="1056276"/>
          </a:xfrm>
        </p:spPr>
        <p:txBody>
          <a:bodyPr/>
          <a:lstStyle/>
          <a:p>
            <a:pPr marL="1600200" indent="-1600200"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rgbClr val="212121"/>
                </a:solidFill>
                <a:effectLst/>
                <a:ea typeface="Times New Roman" panose="02020603050405020304" pitchFamily="18" charset="0"/>
              </a:rPr>
              <a:t>1 - Evidence shows significant shortfalls in the standard of care/ Inadequate rating</a:t>
            </a:r>
            <a:endParaRPr lang="en-GB" sz="2400">
              <a:solidFill>
                <a:srgbClr val="21212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“Terms such as “does not”, “fails to” are appropriate with serious impact, or risk of impact, on people’s health, safety or wellbeing.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400">
                <a:solidFill>
                  <a:srgbClr val="21212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There will be one or more breaches of regulations.</a:t>
            </a:r>
            <a:endParaRPr lang="en-GB" sz="240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90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2977-6E39-F302-E884-9AA90F5F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>
                <a:solidFill>
                  <a:srgbClr val="5F2861"/>
                </a:solidFill>
              </a:rPr>
              <a:t>We’d love your views </a:t>
            </a:r>
            <a:endParaRPr lang="en-GB" sz="3600" b="0">
              <a:solidFill>
                <a:srgbClr val="5F286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90BC-4C28-B66E-9BEE-7C567A588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839" y="1356441"/>
            <a:ext cx="10972319" cy="1056276"/>
          </a:xfrm>
        </p:spPr>
        <p:txBody>
          <a:bodyPr/>
          <a:lstStyle/>
          <a:p>
            <a:r>
              <a:rPr lang="en-GB" sz="2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 1. Can you suggest any improvements to the principles that describe the different levels of performance, particularly Outstanding?</a:t>
            </a:r>
          </a:p>
          <a:p>
            <a:endParaRPr lang="en-GB" sz="2800" dirty="0"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8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2. Is there anything else we could publish that would help people understand our judgements </a:t>
            </a:r>
            <a:r>
              <a:rPr lang="en-GB" sz="2800" dirty="0">
                <a:ea typeface="Aptos" panose="020B0004020202020204" pitchFamily="34" charset="0"/>
                <a:cs typeface="Aptos" panose="020B0004020202020204" pitchFamily="34" charset="0"/>
              </a:rPr>
              <a:t>about quality of care?</a:t>
            </a:r>
          </a:p>
          <a:p>
            <a:endParaRPr lang="en-GB" sz="28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800" dirty="0">
                <a:ea typeface="Aptos" panose="020B0004020202020204" pitchFamily="34" charset="0"/>
                <a:cs typeface="Aptos" panose="020B0004020202020204" pitchFamily="34" charset="0"/>
              </a:rPr>
              <a:t>3. What can we do to communicate what’s available to </a:t>
            </a:r>
            <a:r>
              <a:rPr lang="en-GB" sz="2800">
                <a:ea typeface="Aptos" panose="020B0004020202020204" pitchFamily="34" charset="0"/>
                <a:cs typeface="Aptos" panose="020B0004020202020204" pitchFamily="34" charset="0"/>
              </a:rPr>
              <a:t>the public?</a:t>
            </a:r>
            <a:endParaRPr lang="en-GB" sz="28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82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841A90-0C8F-1300-6B0D-B42F6174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948" y="921902"/>
            <a:ext cx="10515600" cy="3102935"/>
          </a:xfrm>
        </p:spPr>
        <p:txBody>
          <a:bodyPr/>
          <a:lstStyle/>
          <a:p>
            <a:r>
              <a:rPr lang="en-US" sz="8000">
                <a:solidFill>
                  <a:srgbClr val="5F2861"/>
                </a:solidFill>
              </a:rPr>
              <a:t>Thank you</a:t>
            </a:r>
            <a:endParaRPr lang="en-GB" sz="8000">
              <a:solidFill>
                <a:srgbClr val="5F2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72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heme/theme1.xml><?xml version="1.0" encoding="utf-8"?>
<a:theme xmlns:a="http://schemas.openxmlformats.org/drawingml/2006/main" name="CQC">
  <a:themeElements>
    <a:clrScheme name="Current">
      <a:dk1>
        <a:srgbClr val="000000"/>
      </a:dk1>
      <a:lt1>
        <a:srgbClr val="FFFFFF"/>
      </a:lt1>
      <a:dk2>
        <a:srgbClr val="651863"/>
      </a:dk2>
      <a:lt2>
        <a:srgbClr val="FFFFFF"/>
      </a:lt2>
      <a:accent1>
        <a:srgbClr val="E6E6E6"/>
      </a:accent1>
      <a:accent2>
        <a:srgbClr val="D2B6D3"/>
      </a:accent2>
      <a:accent3>
        <a:srgbClr val="9E63A3"/>
      </a:accent3>
      <a:accent4>
        <a:srgbClr val="754277"/>
      </a:accent4>
      <a:accent5>
        <a:srgbClr val="FF6600"/>
      </a:accent5>
      <a:accent6>
        <a:srgbClr val="808080"/>
      </a:accent6>
      <a:hlink>
        <a:srgbClr val="9E63A3"/>
      </a:hlink>
      <a:folHlink>
        <a:srgbClr val="754277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QC_powerpoint template 1">
        <a:dk1>
          <a:srgbClr val="000000"/>
        </a:dk1>
        <a:lt1>
          <a:srgbClr val="FFFFFF"/>
        </a:lt1>
        <a:dk2>
          <a:srgbClr val="651863"/>
        </a:dk2>
        <a:lt2>
          <a:srgbClr val="FFFFFF"/>
        </a:lt2>
        <a:accent1>
          <a:srgbClr val="E6E6E6"/>
        </a:accent1>
        <a:accent2>
          <a:srgbClr val="D2B6D3"/>
        </a:accent2>
        <a:accent3>
          <a:srgbClr val="FFFFFF"/>
        </a:accent3>
        <a:accent4>
          <a:srgbClr val="000000"/>
        </a:accent4>
        <a:accent5>
          <a:srgbClr val="F0F0F0"/>
        </a:accent5>
        <a:accent6>
          <a:srgbClr val="BEA5BF"/>
        </a:accent6>
        <a:hlink>
          <a:srgbClr val="9E63A3"/>
        </a:hlink>
        <a:folHlink>
          <a:srgbClr val="7542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DS style presentation template (letterbox version)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384C888-AC54-45D8-8A09-45E34B9E2D03}" vid="{0CD51092-7938-41E1-8020-29856681787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051197778FAA41B42941241663F138" ma:contentTypeVersion="20" ma:contentTypeDescription="Create a new document." ma:contentTypeScope="" ma:versionID="7ac29fc470d5b7233f2c162be15d9c53">
  <xsd:schema xmlns:xsd="http://www.w3.org/2001/XMLSchema" xmlns:xs="http://www.w3.org/2001/XMLSchema" xmlns:p="http://schemas.microsoft.com/office/2006/metadata/properties" xmlns:ns2="c6916c6b-9b73-477c-b6fc-21a6e5de96ac" xmlns:ns3="eeada2ae-cc0d-4af2-a21a-d9c1de4a654b" targetNamespace="http://schemas.microsoft.com/office/2006/metadata/properties" ma:root="true" ma:fieldsID="95e3f7a82d16a5d1a9f68c86b18f257b" ns2:_="" ns3:_="">
    <xsd:import namespace="c6916c6b-9b73-477c-b6fc-21a6e5de96ac"/>
    <xsd:import namespace="eeada2ae-cc0d-4af2-a21a-d9c1de4a65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TaxCatchAll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916c6b-9b73-477c-b6fc-21a6e5de96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ada2ae-cc0d-4af2-a21a-d9c1de4a654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b586820-8711-4400-83d2-41d20319ea02}" ma:internalName="TaxCatchAll" ma:showField="CatchAllData" ma:web="eeada2ae-cc0d-4af2-a21a-d9c1de4a65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eada2ae-cc0d-4af2-a21a-d9c1de4a654b" xsi:nil="true"/>
    <lcf76f155ced4ddcb4097134ff3c332f xmlns="c6916c6b-9b73-477c-b6fc-21a6e5de96a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CF9387-3981-4FFE-8054-D448332904CA}">
  <ds:schemaRefs>
    <ds:schemaRef ds:uri="c6916c6b-9b73-477c-b6fc-21a6e5de96ac"/>
    <ds:schemaRef ds:uri="eeada2ae-cc0d-4af2-a21a-d9c1de4a65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83CE4C-EA63-4FD8-8C7B-4A2A3ABE1779}">
  <ds:schemaRefs>
    <ds:schemaRef ds:uri="c6916c6b-9b73-477c-b6fc-21a6e5de96ac"/>
    <ds:schemaRef ds:uri="eeada2ae-cc0d-4af2-a21a-d9c1de4a654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47516D-CC81-474E-A958-9F8EB2B763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463</Words>
  <Application>Microsoft Office PowerPoint</Application>
  <PresentationFormat>Widescreen</PresentationFormat>
  <Paragraphs>46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CQC</vt:lpstr>
      <vt:lpstr>GDS style presentation template (letterbox version)</vt:lpstr>
      <vt:lpstr>Help us develop our guidance on rating and scoring</vt:lpstr>
      <vt:lpstr>Introduction</vt:lpstr>
      <vt:lpstr>Describing levels of provider performance – underlying principles (a)</vt:lpstr>
      <vt:lpstr>Describing levels of provider performance – underlying principles (b)</vt:lpstr>
      <vt:lpstr>Describing levels of provider performance – underlying principles (c)</vt:lpstr>
      <vt:lpstr>Describing levels of provider performance – underlying principles (d)</vt:lpstr>
      <vt:lpstr>We’d love your views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Jill Lowther</cp:lastModifiedBy>
  <cp:revision>2</cp:revision>
  <cp:lastPrinted>2024-10-18T15:56:12Z</cp:lastPrinted>
  <dcterms:created xsi:type="dcterms:W3CDTF">2024-10-18T09:49:54Z</dcterms:created>
  <dcterms:modified xsi:type="dcterms:W3CDTF">2024-11-13T11:19:53Z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0x01010082051197778FAA41B42941241663F138</vt:lpwstr>
  </property>
  <property fmtid="{D5CDD505-2E9C-101B-9397-08002B2CF9AE}" pid="3" name="MediaServiceImageTags">
    <vt:lpwstr/>
  </property>
</Properties>
</file>